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70" r:id="rId14"/>
    <p:sldId id="271" r:id="rId15"/>
    <p:sldId id="272" r:id="rId16"/>
    <p:sldId id="273" r:id="rId17"/>
    <p:sldId id="275" r:id="rId18"/>
    <p:sldId id="274" r:id="rId19"/>
    <p:sldId id="276" r:id="rId20"/>
    <p:sldId id="267" r:id="rId21"/>
    <p:sldId id="268" r:id="rId22"/>
    <p:sldId id="277" r:id="rId23"/>
    <p:sldId id="278" r:id="rId24"/>
    <p:sldId id="279" r:id="rId25"/>
    <p:sldId id="285" r:id="rId26"/>
    <p:sldId id="280" r:id="rId27"/>
    <p:sldId id="281" r:id="rId28"/>
    <p:sldId id="286" r:id="rId29"/>
    <p:sldId id="282" r:id="rId30"/>
    <p:sldId id="283" r:id="rId31"/>
    <p:sldId id="284" r:id="rId32"/>
    <p:sldId id="287" r:id="rId33"/>
    <p:sldId id="288" r:id="rId34"/>
    <p:sldId id="289" r:id="rId35"/>
    <p:sldId id="290" r:id="rId36"/>
    <p:sldId id="291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9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95330A-29BA-0EAC-B0F2-30F42BCA0A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D3120AA-956A-70DE-3AF1-28E33B82A6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CF53E6-BDEF-5B1B-B17A-54247CDB7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DD314F-AC2E-016D-51CF-C03E72346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CF044B-20D5-1AE5-DDE8-5EA8EA02A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55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BE065A-860A-8000-0981-69FFA6268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1A6B00-469E-E101-B2E1-874E7A68AC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7827C3-DEC7-110D-C560-FB26705BD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AD6886-15BA-C69F-A9F9-5E39E569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BFB0DE-DD16-3944-E925-91BF6B20A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29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D0836BA-DDED-5982-9350-BC2EAE557A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CDCD07-E52B-48DD-9BBE-7AC9409C2A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5568F9-A52A-23A8-3E5D-A5BF5A623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46D452-B418-D73F-EDE3-DFBD6D5FA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E3EC0D-4568-DC85-186A-9601E4CDB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519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673825-D68B-982E-8254-C4E4B7BCB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B91C9B-BF1C-3491-2F2F-456D18D7E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A6B2E7-9A28-65D1-9E46-03E792807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DEE64B-B11D-89B6-6F7D-AA4304E52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0919D5-8866-5C5F-1DB0-0A6CCFDD7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879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66F67D-853D-FA37-14FF-A31A83CBE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113FD7-F1B6-AAC0-6C1B-2F5C630EB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352658-0B64-DA8C-78C7-7FB239899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8712F4-896B-04DD-F4EB-A8A4EF828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F2F392-49C0-23D9-9F53-3460125F4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768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C8E56-1FD3-81AB-753F-7411A6E09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C84448-A47D-86A3-6253-323B64A0B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F6FAEA-0B4C-461D-4451-499C2CB14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41D38C7-5F70-2A38-DAFE-7430632EF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4EE5004-038F-4EF7-F5E3-74570BDEB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8FE9ED-DD81-1BD7-CAC5-36022BFDE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4000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E917B-EF0D-0FD4-9A62-AA89442D8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097270-5BFE-8478-9AE9-E5761450C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77EC6FB-9616-E4D2-BBA2-295C7D985A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C93B4F-87FD-D6AB-1486-175F39CD25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E88547-A9D2-239A-6AED-3D1BB3DB3E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DB04F7A-F49D-0C71-B0E3-DBB7B5428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C078C51-6521-5A88-D165-7C3E26922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0C2FC20-6DFE-B7BF-9391-18F4F6572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262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40D235-1FEF-B56F-C19C-C94C8B0F8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E403760-D800-5032-9BC1-A4B69F609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0632E3-9138-8459-7BD6-76FE47FED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84FAC98-F626-973B-8FB6-8B3FDF4FA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734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BC648B-5DB6-C6B0-E05F-D0D32A52A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BAFF902-D449-6AAA-3ECF-C04A17A98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5212C9D-3883-D39B-1285-242AE5D20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9473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599055-C698-EF35-0F51-EB5AFBE65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CB19AC-8456-4E49-68F6-14F80C753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E727C6-29FE-2C16-6C4D-8EF4CC88B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2C7ACFE-C6E2-63EF-6268-0386086F3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9EFC785-5134-9CC2-6E8B-499EC8DBF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9B7A28-F70F-BA94-0C79-E980E268D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7249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7B369-E838-5789-FC9E-A376D80DF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5A9FDE5-136D-435F-9058-A7D6A3B56B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9E92E77-58B5-EEEA-DFA0-F443B4481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91464B3-92C1-2494-3CAC-716514FAD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ADD32E-0325-2CE0-051B-FF7D7A404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FBD566-92CD-E4B3-BB25-5620F70B5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397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C84213F-1713-89B5-8851-55D4CA275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E3E598-8FB9-FD58-DBF1-F08E2E38D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91F35E-6BBB-884B-A44F-253B638215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5D3E61-A8D3-40FC-9C37-6681F4705190}" type="datetimeFigureOut">
              <a:rPr lang="zh-CN" altLang="en-US" smtClean="0"/>
              <a:t>2025/8/26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195498-222F-BE7F-BB14-12863D682F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E8D4D-EB42-047E-5E7C-21B35A0163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D0EBC-9D70-4E2E-A87B-643BF5EBAB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0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A1E80D-2B97-6095-D08D-69F70B99C7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742" y="92467"/>
            <a:ext cx="10099496" cy="1507733"/>
          </a:xfrm>
        </p:spPr>
        <p:txBody>
          <a:bodyPr>
            <a:normAutofit/>
          </a:bodyPr>
          <a:lstStyle/>
          <a:p>
            <a:pPr algn="l"/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项目动机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4E4A189-FD0D-8BC4-BE6F-F36DBC134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742" y="2013735"/>
            <a:ext cx="11517330" cy="4520629"/>
          </a:xfrm>
        </p:spPr>
        <p:txBody>
          <a:bodyPr/>
          <a:lstStyle/>
          <a:p>
            <a:pPr algn="l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在使用手机地图软件，查找到达目的地的路线时，软件会精准推荐出发地到目的地的最短路线，并根据实时路况推荐所需事件最短的路线。据此，想要了解使用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Python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如何能实现这一点。</a:t>
            </a:r>
          </a:p>
        </p:txBody>
      </p:sp>
    </p:spTree>
    <p:extLst>
      <p:ext uri="{BB962C8B-B14F-4D97-AF65-F5344CB8AC3E}">
        <p14:creationId xmlns:p14="http://schemas.microsoft.com/office/powerpoint/2010/main" val="2196045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DCD16A-0BD9-EF16-3B3E-EFD09B61B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49" y="365125"/>
            <a:ext cx="11109251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导航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CA62D2-4F1B-8682-F861-36A018EE9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9" y="1825624"/>
            <a:ext cx="11695814" cy="5032375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运用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算法，简单案例，在上下文上会有字母的不同，但不影响展示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230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A2173E-855C-F10F-D1A0-71923AECB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191C98-0005-13E9-D5DF-231F4DC54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49" y="365125"/>
            <a:ext cx="11109251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导航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5649F9-3141-5151-D2B0-23E335734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9" y="1825624"/>
            <a:ext cx="11695814" cy="5032375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找到最佳路线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假设</a:t>
            </a: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A-C-G-H-I</a:t>
            </a: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，为最佳路线，</a:t>
            </a: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score=</a:t>
            </a:r>
            <a:r>
              <a:rPr lang="en-US" altLang="zh-CN" sz="2200" dirty="0" err="1">
                <a:latin typeface="宋体" panose="02010600030101010101" pitchFamily="2" charset="-122"/>
                <a:ea typeface="宋体" panose="02010600030101010101" pitchFamily="2" charset="-122"/>
              </a:rPr>
              <a:t>len</a:t>
            </a: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(result[0])*20+(</a:t>
            </a:r>
            <a:r>
              <a:rPr lang="en-US" altLang="zh-CN" sz="2200" dirty="0" err="1">
                <a:latin typeface="宋体" panose="02010600030101010101" pitchFamily="2" charset="-122"/>
                <a:ea typeface="宋体" panose="02010600030101010101" pitchFamily="2" charset="-122"/>
              </a:rPr>
              <a:t>len</a:t>
            </a: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(result[0]*50))/result[1]</a:t>
            </a: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，该公式为计算最适宜路线的公式，</a:t>
            </a: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score</a:t>
            </a: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值越大，代表该路线越通畅。该公式的</a:t>
            </a: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20-50</a:t>
            </a: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的比例可以自行调整，具体看是距离优先还是堵车指数优先。</a:t>
            </a:r>
            <a:endParaRPr lang="en-US" altLang="zh-CN" sz="2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示例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设定</a:t>
            </a: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为起点，</a:t>
            </a: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H</a:t>
            </a: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为终点，统计所有可能的路线和相对应的距离，以及与其对应的堵车指数。</a:t>
            </a:r>
            <a:endParaRPr lang="en-US" altLang="zh-CN" sz="2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如下面数据举例所示，在综合考虑距离和堵车指数的情况下，最佳路线为</a:t>
            </a: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A-D-E-G-H</a:t>
            </a: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A-B-E-G-H 4 290</a:t>
            </a:r>
          </a:p>
          <a:p>
            <a:pPr lvl="2"/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A-D-G-H 3 340</a:t>
            </a:r>
          </a:p>
          <a:p>
            <a:pPr lvl="2"/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A-D-E-G-H 4 230</a:t>
            </a:r>
          </a:p>
          <a:p>
            <a:pPr lvl="2"/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A-B-C-D-E-F-G-H 7 380</a:t>
            </a:r>
          </a:p>
          <a:p>
            <a:pPr lvl="2"/>
            <a:endParaRPr lang="en-US" altLang="zh-CN" sz="1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1744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D9C23-F981-8016-34AB-8984A1AD6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6328DC-3131-8504-29DF-3821C2742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365125"/>
            <a:ext cx="11130516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地图可视化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96488C-F2BE-45F8-B4F7-EA4631752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4" y="1825625"/>
            <a:ext cx="11130516" cy="4351338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利用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模块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模块为来绘制简略地图，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距离计算是两个坐标之间的直线，会用到勾股定理，写好公式使用即可。该公式会在找出最佳路线的函数当中使用，就是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findPath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dist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=(position[to][0]-position[current][0])**2+\</a:t>
            </a: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(position[to][1]-position[current][1])**2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dist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dist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**0.5</a:t>
            </a:r>
          </a:p>
          <a:p>
            <a:pPr lvl="1"/>
            <a:endParaRPr lang="en-US" altLang="zh-CN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3874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AF0B7-847C-7B10-1179-8F0167E06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5F2148-5949-7CDF-7E82-A2CD7EC6A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365125"/>
            <a:ext cx="11130516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地图可视化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50479B-8E67-713B-7A39-1A5D50263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4" y="1825625"/>
            <a:ext cx="11130516" cy="4351338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利用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模块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根据上面的数据，标号每个节点的位置，并连接节点，即可绘制一幅简单地图，规划好路线，最佳路线为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A-D-E-G-H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5281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CDC7F-06F8-F7F3-530A-9CA966092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3E9F6F-C3FD-1D95-15E5-ADD667B1D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365125"/>
            <a:ext cx="11130516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地图可视化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FB0BCE-3249-4873-A382-A10D830C2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5" y="1435398"/>
            <a:ext cx="11968715" cy="5348174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运用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来导航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预示（实验版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代码部分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下面的代码部分并不是正式项目中写的代码，是为了学习和了解如何使用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来画图和导航。这部分代码是设置移动速度、对话框大小、线的粗细以及移动坐标时，会调用的方法等等。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引入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import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turtleturtle.speed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(1)</a:t>
            </a: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该步骤是为了防止移动时出现走过的那条线，有需要这条线的时候，有不需要的时候，此时暂时不需要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turtle.up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screen=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turtle.Screen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screen.setup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(600,400)</a:t>
            </a: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向该坐标移动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(-200,0)</a:t>
            </a: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移动时划线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turtle.down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turtle.color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('aqua')</a:t>
            </a: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线的粗细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turtle.pensize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(20)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(0,0)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(200,100)</a:t>
            </a: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若下一次需要划线的话，这步骤就不需要，不需要划线，则需调用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up()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turtle.up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1341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0B89BD-AAC9-8B8D-E87F-E07EBF7B4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AD765D-3194-E7E9-F6CC-48F107ED9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365125"/>
            <a:ext cx="11130516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地图可视化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60784F-9AD2-7DE7-2D1C-7FDFAAC89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4" y="1825625"/>
            <a:ext cx="11130516" cy="4351338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运用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来导航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预示（实验版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展示效果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画线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2EDA91-5EAA-8059-0665-94A4F3591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831" y="2728871"/>
            <a:ext cx="4648439" cy="301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3890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8623B-8C79-6872-7646-8D749CDD4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F11B77-31A6-E9AA-6345-63A5A2074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365125"/>
            <a:ext cx="11130516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地图可视化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6B5D20-6242-DF79-2920-CCCEA3038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5" y="1435398"/>
            <a:ext cx="11968715" cy="5348174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运用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来导航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预示（实验版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代码部分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模块样式设置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turtle.turtlesize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(2)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turtle.shape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('circle')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turtle.color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('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black','red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')</a:t>
            </a: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在现在的位置留下痕迹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turtle.stamp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turtle.write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('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A',align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='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center',font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=('Arial',14))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(0,0)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turtle.stamp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turtle.write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('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C',align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='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center',font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=('Arial',14))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(-200,0)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turtle.stamp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turtle.write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('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B',align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='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center',font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=('Arial',14))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turtle.hideturtle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138040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B0AD0-D65C-08FF-2461-6CCFD7436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4C09B2-DE95-2980-0AAB-B6B2830C9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365125"/>
            <a:ext cx="11130516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地图可视化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E19E05-2169-F7D8-77AB-6755DD903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5" y="1435398"/>
            <a:ext cx="11968715" cy="5348174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运用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来导航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预示（实验版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展示效果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模块样式设置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759698-5EF6-9914-F199-1991B1723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336" y="2620333"/>
            <a:ext cx="4826248" cy="297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56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2506F5-77B6-B315-1E9A-B40344F60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814" y="365125"/>
            <a:ext cx="11087986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地图可视化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08A814-071A-8EAE-6856-86890260A8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814" y="1562986"/>
            <a:ext cx="11087986" cy="5443870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运用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来导航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预示（实验版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代码部分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方向样式，最后的那行代码代表，启动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Tkinter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事件循环，保持绘图窗口持续显示，并等待用户交互。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turtle.turtlesize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(0.8)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turtle.shape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('arrow')</a:t>
            </a: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向该坐标移动，并画出向该坐标移动的指针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turtle.towards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(0,0)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turtle.pensize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(5)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turtle.color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('yellow')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turtle.down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turtle.showturtle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(0,0)</a:t>
            </a:r>
          </a:p>
          <a:p>
            <a:pPr lvl="2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启动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Tkinter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事件循环，保持绘图窗口持续显示，并等待用户交互</a:t>
            </a:r>
          </a:p>
          <a:p>
            <a:pPr lvl="2"/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turtle.mainloop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1761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67EF8-F32F-2310-5257-FE1763EAA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71D692-3091-99AE-27EC-F730510DE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365125"/>
            <a:ext cx="11130516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地图可视化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5912B9-35C9-E4CF-1D7F-FB6589B54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5" y="1435398"/>
            <a:ext cx="11968715" cy="5348174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运用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来导航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预示（实验版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展示效果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方向样式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CBF5015-4698-3C1B-9BD0-3A709CDB55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351" y="2989588"/>
            <a:ext cx="5016758" cy="311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169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593A00-4436-96B2-574A-C3BCE5A1F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258E82-BD31-DC33-F479-C8C878D40A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0668000" cy="1284513"/>
          </a:xfrm>
        </p:spPr>
        <p:txBody>
          <a:bodyPr>
            <a:normAutofit/>
          </a:bodyPr>
          <a:lstStyle/>
          <a:p>
            <a:pPr algn="l"/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项目目标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C76D75-151D-58A5-D352-248C250910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415143"/>
            <a:ext cx="10668000" cy="3842657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目标一：找到最短路线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目标二：找到所需时间最短的路线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目标三：找到路线最短并所需时间也最短的路线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目标一到目标三逐步实现，最终目标是目标三。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16349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5E7FA8-3485-C426-6FFC-DFE94A2DD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365125"/>
            <a:ext cx="11130516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A30429-5394-C5F8-3DE2-3315F638E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4" y="1825625"/>
            <a:ext cx="11130516" cy="4351338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变量部分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将每个节点的坐标存储到字典当中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position=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dic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position[‘A’]=(-150,150)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position[‘B’]=(100,150)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position[‘C’]=(200,0)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position[‘D’]=(-125,0)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position[‘E’]=(25,0)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position[‘F’]=(150,0)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position[‘G’]=(25,-100)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position[‘H’]=(150,-100)</a:t>
            </a:r>
          </a:p>
          <a:p>
            <a:pPr lvl="2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67031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AC439-CD4F-6939-5956-96F710C65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5DC32B-B4D9-1C14-CA63-DD2BFB6D9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85061"/>
            <a:ext cx="11130516" cy="1254641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377BE3-7AEE-FCCC-CBAB-A497494FE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4" y="1339702"/>
            <a:ext cx="11130516" cy="543323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变量部分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将节点之间的结构和堵车指数一起存储到名为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graph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的字典中，这部分代码的最后加上起终点的位置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graph=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dic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graph[‘A’]={‘B’:90,‘D’:20}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graph[‘B’]={‘A’:90,‘E’:50}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graph[‘C’]={‘D’:60}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graph[‘D’]={‘A’:20,‘C’:60,‘E’:30,‘G’:50}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graph[‘E’]={‘B’:50,‘D’:30,‘F’:50,‘G’:15}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graph[‘F’]={‘E’:50,‘H’:15}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graph[‘G’]={‘D’:50,‘E’:15 ,‘H’:25}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graph[‘H’]={‘F’:50,‘G’:25}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start=‘A’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end=‘H’</a:t>
            </a:r>
          </a:p>
          <a:p>
            <a:pPr lvl="2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6736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4C90D-9192-C46E-DE65-064A09A13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F6967C-033C-7991-61F4-9CE2027D0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85061"/>
            <a:ext cx="11130516" cy="1254641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E64B53-9EAE-74A3-9819-92962A88FE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4" y="1339702"/>
            <a:ext cx="11130516" cy="5433237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函数部分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—def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initialize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，初始化数据的函数，设置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的样式。运行这部分代码后，会弹出长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600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像素，宽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400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像素的绘图窗口。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def initialize():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turtle.speed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(0)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turtle.up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窗口样式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screen =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turtle.Screen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screen.setup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(600, 400)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修改窗口名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screen.title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('Path Finder')</a:t>
            </a:r>
          </a:p>
          <a:p>
            <a:pPr lvl="2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4715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148CBF-9151-046E-4B60-56D0478ED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42143C-82E5-5641-0CA3-1F352F3D2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1"/>
            <a:ext cx="11130516" cy="1167062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1613EA-37C2-314D-A7E5-23F5E6183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4" y="1070811"/>
            <a:ext cx="11130516" cy="5787187"/>
          </a:xfrm>
        </p:spPr>
        <p:txBody>
          <a:bodyPr>
            <a:normAutofit fontScale="62500" lnSpcReduction="20000"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函数部分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—def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drawMap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，利用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工具连接标出的每个点，遍历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graph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来实现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def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drawMap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连接每个点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turtle.pensize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(5)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turtle.color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‘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gray')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for start in graph: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for finish in graph[start]: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向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start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位置前进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(position[start])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放下笔，准备画图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turtle.down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两个节点之间的中点坐标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cx=position[start][0]+(position[finish][0]-position[start][0])/2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cy = position[start][1] + (position[finish][1] - position[start][1]) / 2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向中点坐标前进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cx,cy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turtle.color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‘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black')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坐标的名，就是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turtle.write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‘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'+str(graph[start][finish]))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用灰色线连接每个节点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turtle.color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‘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gray')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向终点前进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(position[finish])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抬起笔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turtle.up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1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74581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D39D0-AE1A-FE0A-1862-4704990DB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C536C9-243C-C275-D56A-0E647FECE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85061"/>
            <a:ext cx="11130516" cy="1254641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72EE73-6991-F454-8106-1DAB74743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4" y="1339702"/>
            <a:ext cx="11130516" cy="5433237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函数部分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—def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drawMap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，通过遍历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position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，在绘图窗口标出每个节点的位置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def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drawMap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画出每个点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turtle.shape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‘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circle')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turtle.turtlesize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(2)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遍历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position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字典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for node in position: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print(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‘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position-node:',node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) # A B C D E F G H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turtle.color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('black')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向每个点前进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(position[node])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在目前的位置留下痕迹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turtle.stamp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白色字体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turtle.color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‘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white')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node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值写在圆形的中间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turtle.write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node,align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‘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center')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turtle.hideturtle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8523969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4F425B-74C4-2ECC-FC36-0928F4A29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1353800" cy="1046747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5F3444-1E74-266A-9497-D1D7D4B6A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9095"/>
            <a:ext cx="11353800" cy="4997868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函数部分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—def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drawMap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，该部分效果图展示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21D630B-9F0D-D952-D102-99D38F00B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2209520"/>
            <a:ext cx="6942220" cy="438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3618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8FCF91-2F52-57F0-06A0-3DD54ED515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E65670-AAD7-54A4-1B78-45890EB91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85061"/>
            <a:ext cx="11130516" cy="1254641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0C2541-4B7E-C6C1-71F2-E815B12CD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4" y="1339702"/>
            <a:ext cx="11130516" cy="5433237"/>
          </a:xfrm>
        </p:spPr>
        <p:txBody>
          <a:bodyPr>
            <a:normAutofit fontScale="55000" lnSpcReduction="20000"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函数部分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—def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findPath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，运用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算法找出最佳路线，这部分代码是通过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算法，找出最佳路线的，下一页的代码是同一个函数内的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def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findPath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start,end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):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用上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队列初始化，用空列表来表示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queue = []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向队列中添加起点，移动的距离，堵车指数，目前经过的路线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queue.append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((start,0, 0,[start]))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paths=[]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while queue: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current,distance,traffic,path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queue.pop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(0)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print('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current:',current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if current==end: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将移动的距离，堵车指数以及所有可能的路径加入到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paths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paths.append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((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distance,traffic,path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))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continue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遍历目前所在点的堵车指数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for to in graph[current]: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若是没去过的地点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if to not in path: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此处运用了勾股定理，计算两点之间的直线距离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dist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=(position[to][0]-position[current][0])**2+ \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         (position[to][1]-position[current][1])**2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dist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dist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**0.5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则向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queue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中添加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to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，也就是要去的位置，从目前为止移动到目标位置移动的距离，堵车指数，以及从该节点能去的所有节点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queue.append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((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to,distance+dist,traffic+graph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[current][to],path+[to]))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    # print(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to,distance+dist,traffic+graph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[current][to],path+[to])</a:t>
            </a:r>
          </a:p>
        </p:txBody>
      </p:sp>
    </p:spTree>
    <p:extLst>
      <p:ext uri="{BB962C8B-B14F-4D97-AF65-F5344CB8AC3E}">
        <p14:creationId xmlns:p14="http://schemas.microsoft.com/office/powerpoint/2010/main" val="38404922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96168-CADC-385A-A463-452C46998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C4EB93-C1C7-8343-96AC-CF03D540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1"/>
            <a:ext cx="11130516" cy="926431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B0E167-7BF9-EC6F-63D7-DE5876C1E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4" y="926432"/>
            <a:ext cx="11968716" cy="5931568"/>
          </a:xfrm>
        </p:spPr>
        <p:txBody>
          <a:bodyPr>
            <a:normAutofit fontScale="70000" lnSpcReduction="20000"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函数部分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—def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findPath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，运用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算法找出最佳路线，上一页代码是找出最佳路线的，这一页的代码是用勾股定理来计算起点到终点的直线距离，并用它来套用选出最佳路线的公式，距离除以起点到终点的直线距离，比重设置为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15:85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，这个比重可以随意设置，但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15:85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为最佳比例。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def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findPath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start,end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):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用上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起点到终点的直线距离，用勾股定理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directDistance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=(position[end][0]-position[start][0])**2+ \(position[end][1]-position[start][1])**2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directDistance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=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directDistance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** 0.5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scores=[]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mini=float('inf')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遍历所有路径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for result in paths: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result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中包含距离，堵车指数和可能的所有节点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距离除以起点到终点的直线距离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d=result[0]/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directDistance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寻找最佳路径公式，需要注意比重，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20:50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score=d*20+(result[1]/d)*50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这样的公式是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15:85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为最佳路径比例公式</a:t>
            </a: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score=d*15+(result[1]/result[0])*85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score=int(score)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scores.append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(score)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#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若设置的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mini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大于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score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，则将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score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的值赋值给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mini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if mini&gt;score: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        mini=score</a:t>
            </a: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   return paths[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scores.index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(mini)][2]</a:t>
            </a:r>
          </a:p>
        </p:txBody>
      </p:sp>
    </p:spTree>
    <p:extLst>
      <p:ext uri="{BB962C8B-B14F-4D97-AF65-F5344CB8AC3E}">
        <p14:creationId xmlns:p14="http://schemas.microsoft.com/office/powerpoint/2010/main" val="7012994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5C61C8-3E54-5396-284F-59BBD6E0E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FCE805-CC29-D8A6-35ED-CC6476162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4" y="1"/>
            <a:ext cx="11130516" cy="926431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90059B-7915-3BE7-A8B4-19676BEDC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84" y="926432"/>
            <a:ext cx="11968716" cy="5931568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函数部分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—def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findPath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，运行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findPath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函数结果，在会话窗口的效果与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drawMap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函数的结果并无不同，因为该函数是为了计算和筛选出最佳路线的的数值的，下图中展示的就是若干路线中最适合出行的路线，及其移动距离和堵车指数值。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7487511-C13E-52A8-E5F2-A564832CA7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44" y="3086100"/>
            <a:ext cx="10820956" cy="270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659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8678FB-3CDB-EB58-48D9-7AB423DBC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1353800" cy="1118936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17DFCB-212D-BBFB-F19F-A976A4085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75347"/>
            <a:ext cx="11353800" cy="4901616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函数部分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—def 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drawPath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，用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lime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颜色的线标出最佳路线。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turtle.pensize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(5)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turtle.color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('lime')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#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遍历所有路径的长度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-1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for index in range(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len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(path)-1):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   #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让海龟移动到 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path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路径中第 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index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个点所对应的坐标位置。</a:t>
            </a:r>
          </a:p>
          <a:p>
            <a:pPr lvl="1"/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(position[path[index]])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turtle.speed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(1)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turtle.down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   #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让海龟移动到 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path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列表中下一个点（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index + 1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</a:p>
          <a:p>
            <a:pPr lvl="1"/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turtle.goto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(position[path[index+1]])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turtle.up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turtle.shape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('arrow')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turtle.showturtle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turtle.turtlesize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(1)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4143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71768-82F7-CE91-2383-10387CF78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9C4081-8490-DAE1-2BC8-C6F2D8E17B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0668000" cy="1186542"/>
          </a:xfrm>
        </p:spPr>
        <p:txBody>
          <a:bodyPr>
            <a:normAutofit/>
          </a:bodyPr>
          <a:lstStyle/>
          <a:p>
            <a:pPr algn="l"/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项目环境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E7635B9-A10F-5A6F-B9F7-7F7D88B3FE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338943"/>
            <a:ext cx="10668000" cy="3918857"/>
          </a:xfrm>
        </p:spPr>
        <p:txBody>
          <a:bodyPr/>
          <a:lstStyle/>
          <a:p>
            <a:pPr algn="l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Windows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Python3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turtle(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目标一二中暂时不会用到，在实现目标三时会用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83434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B0CCE-2356-AECE-82E4-90EDF71F5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40AE95-58D0-2C3D-8987-50A877D3A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1353800" cy="1118936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7FAC11-331E-2E65-1628-12FBEB94D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75347"/>
            <a:ext cx="11353800" cy="4901616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函数运行部分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initialize()</a:t>
            </a:r>
          </a:p>
          <a:p>
            <a:pPr lvl="1"/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drawMap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</a:p>
          <a:p>
            <a:pPr lvl="1"/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path=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findPath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start,end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</a:p>
          <a:p>
            <a:pPr lvl="1"/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drawPath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(path)</a:t>
            </a:r>
          </a:p>
          <a:p>
            <a:pPr lvl="1"/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turtle.mainloop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68828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ADDFAA-F735-F519-0B38-273195384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21" y="1"/>
            <a:ext cx="11269579" cy="109487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地图抽象化最终效果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D70982D-29C6-4DE5-6E73-BA500F7E00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863" y="1455821"/>
            <a:ext cx="7832558" cy="4848726"/>
          </a:xfrm>
        </p:spPr>
      </p:pic>
    </p:spTree>
    <p:extLst>
      <p:ext uri="{BB962C8B-B14F-4D97-AF65-F5344CB8AC3E}">
        <p14:creationId xmlns:p14="http://schemas.microsoft.com/office/powerpoint/2010/main" val="13505019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F16C5B-9608-12A6-1D6C-FC213225A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53" y="96253"/>
            <a:ext cx="11257547" cy="1155031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575AB-A20A-F3B5-5E13-E9F17288A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53" y="1383632"/>
            <a:ext cx="11983452" cy="5257800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对于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的了解和运用不怎么到位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节点不多时，用上面结合了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算法的方法，但节点比现在更多，要搜索的范围更广时，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就不再是最优选的方法，除了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算法还有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Dijkstra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算法。</a:t>
            </a:r>
            <a:endParaRPr lang="en-US" altLang="zh-CN" sz="3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但范围更加广泛时，会连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Dijkstra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算法都会不适用，此时可以使用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A*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算法，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A*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算法的特点就是会无视掉不必要的或更远的路线，会直接获取最短的路线。</a:t>
            </a:r>
            <a:endParaRPr lang="en-US" altLang="zh-CN" sz="3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sz="32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92274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AF7EB-8562-AA4A-D6BE-D044003B0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1F55A5-7B4C-E3C2-A9EB-3B6FF97C8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53" y="96253"/>
            <a:ext cx="11257547" cy="1155031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难点与重点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05152E-88A1-D225-A87D-F47EE5BB2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53" y="1383632"/>
            <a:ext cx="11257547" cy="4793331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算法结合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绘制节点和连接每个节点时，没能完全融会贯通。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不同于用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算法只在控制台输出最佳路线的节点，以及总距离和堵车指数，想要将这些节点绘制到绘图窗口，并且还要计算中点值来辅助连接每个节点。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能否更加熟练流畅地使用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库和库中的方法。</a:t>
            </a:r>
          </a:p>
        </p:txBody>
      </p:sp>
    </p:spTree>
    <p:extLst>
      <p:ext uri="{BB962C8B-B14F-4D97-AF65-F5344CB8AC3E}">
        <p14:creationId xmlns:p14="http://schemas.microsoft.com/office/powerpoint/2010/main" val="28719405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A3A574-1378-BF44-C19D-CDC3A4BA9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761568-1053-ED46-AA81-835D3D2EA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53" y="96253"/>
            <a:ext cx="11257547" cy="1155031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感受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C83C6F-AE4E-3595-3A00-0D2F32CFF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53" y="1383632"/>
            <a:ext cx="11257547" cy="4793331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需要能更加熟练流畅地使用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turtle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库和库中的方法。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需要多加练习运用到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算法的多种案例。</a:t>
            </a:r>
          </a:p>
          <a:p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47869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3AD0F-86FE-C609-0909-1F346ACAB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DC6FE9-CEA1-ED67-E129-04CCE6D60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53" y="96253"/>
            <a:ext cx="11257547" cy="1155031"/>
          </a:xfrm>
        </p:spPr>
        <p:txBody>
          <a:bodyPr>
            <a:normAutofit/>
          </a:bodyPr>
          <a:lstStyle/>
          <a:p>
            <a:r>
              <a:rPr lang="en-US" altLang="zh-CN" sz="5400" dirty="0">
                <a:latin typeface="宋体" panose="02010600030101010101" pitchFamily="2" charset="-122"/>
                <a:ea typeface="宋体" panose="02010600030101010101" pitchFamily="2" charset="-122"/>
              </a:rPr>
              <a:t>Dijkstra</a:t>
            </a:r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算法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239E69-7516-6447-4D4C-3A0BB48D7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53" y="1383632"/>
            <a:ext cx="11968747" cy="5474368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无方向、无指定起终点的简略地图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77D1E67-078C-A302-ABB8-AD34ED9590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47700" y="1854200"/>
            <a:ext cx="10020300" cy="500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8707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F6491-01E3-C108-32C5-FF54C8075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8CE926-37C2-8250-DE6B-1E54E1F95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53" y="96253"/>
            <a:ext cx="11257547" cy="1155031"/>
          </a:xfrm>
        </p:spPr>
        <p:txBody>
          <a:bodyPr>
            <a:normAutofit/>
          </a:bodyPr>
          <a:lstStyle/>
          <a:p>
            <a:r>
              <a:rPr lang="en-US" altLang="zh-CN" sz="5400" dirty="0">
                <a:latin typeface="宋体" panose="02010600030101010101" pitchFamily="2" charset="-122"/>
                <a:ea typeface="宋体" panose="02010600030101010101" pitchFamily="2" charset="-122"/>
              </a:rPr>
              <a:t>A*</a:t>
            </a:r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算法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AB59AE-5D51-7BA6-5CF3-8F97A5706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53" y="1383632"/>
            <a:ext cx="11257547" cy="4793331"/>
          </a:xfrm>
        </p:spPr>
        <p:txBody>
          <a:bodyPr>
            <a:normAutofit/>
          </a:bodyPr>
          <a:lstStyle/>
          <a:p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3477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6CF3D-4C5C-E269-0746-53199E53F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4D1CF8-00FE-E5B6-C2BA-F5E4BF19D2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0668000" cy="1284514"/>
          </a:xfrm>
        </p:spPr>
        <p:txBody>
          <a:bodyPr>
            <a:normAutofit/>
          </a:bodyPr>
          <a:lstStyle/>
          <a:p>
            <a:pPr algn="l"/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设计目标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72D303C-C76B-FC89-F7CF-2577AF3A2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513114"/>
            <a:ext cx="12192000" cy="5344885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先实现目标一。如图所示，穿过楼之间的道路，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为起点，道路中间的数字为堵车指数，画出来的路线是最佳路线。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196C5C2-1585-1A4A-968F-2C6637809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17370" y="-598716"/>
            <a:ext cx="5072746" cy="1090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387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D44AB-F9EA-40F1-F544-BC7F15716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B436D0-4B54-DDEC-0E5F-0C0628509E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0668000" cy="936171"/>
          </a:xfrm>
        </p:spPr>
        <p:txBody>
          <a:bodyPr>
            <a:normAutofit/>
          </a:bodyPr>
          <a:lstStyle/>
          <a:p>
            <a:pPr algn="l"/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表格理论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4B1125B-9750-0B87-DA0D-7DB9429C4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121229"/>
            <a:ext cx="12192000" cy="6106885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如图所示，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为起点，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为终点，其他字母为可经过路线中，会经过的节点。每个节点间的数字为堵车指数，堵车指数越低，该段道路越通畅。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该图名为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mapGraph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，顾名思义，后续写代码时，可以用字典类型来表示每个节点之间的关系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47C28C-4B21-55B0-0A97-738FCFC41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015344" y="381002"/>
            <a:ext cx="4648197" cy="935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755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1FC03E-0A66-9A23-E8B8-2E6A7F021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1353800" cy="1088570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已知背景和</a:t>
            </a:r>
            <a:r>
              <a:rPr lang="en-US" altLang="zh-CN" sz="5400" dirty="0">
                <a:latin typeface="宋体" panose="02010600030101010101" pitchFamily="2" charset="-122"/>
                <a:ea typeface="宋体" panose="02010600030101010101" pitchFamily="2" charset="-122"/>
              </a:rPr>
              <a:t>BFS</a:t>
            </a:r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9ECD21-B311-E238-E346-881055670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71600"/>
            <a:ext cx="11353800" cy="4805363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在无方向，有费用的加重值表格当中，从起点出发到终点，找到最便捷的路线，费用越低并路线最短为最佳路线。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为方便起见，用字典类型来表示抽象化的表格，也就是将上一页幻灯片的图片代码化。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mapGraph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={</a:t>
            </a:r>
          </a:p>
          <a:p>
            <a:pPr marL="457200" lvl="1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‘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’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:{‘C’:10},</a:t>
            </a:r>
          </a:p>
          <a:p>
            <a:pPr marL="457200" lvl="1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	‘B’:{‘C’:10},</a:t>
            </a:r>
          </a:p>
          <a:p>
            <a:pPr marL="457200" lvl="1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	‘C’:{‘A’:10,‘ B’:10,‘D’:50,‘G’:30},</a:t>
            </a:r>
          </a:p>
          <a:p>
            <a:pPr marL="457200" lvl="1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	‘D’:{‘C’:50,‘E’:10,‘H’:90},</a:t>
            </a:r>
          </a:p>
          <a:p>
            <a:pPr marL="457200" lvl="1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	‘E’:{‘D’:10,‘H’:40,‘I’:50},</a:t>
            </a:r>
          </a:p>
          <a:p>
            <a:pPr marL="457200" lvl="1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	‘F’:{‘G’:10},</a:t>
            </a:r>
          </a:p>
          <a:p>
            <a:pPr marL="457200" lvl="1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	‘G’:{‘C’:30,‘F’:10,‘H’:40},</a:t>
            </a:r>
          </a:p>
          <a:p>
            <a:pPr marL="457200" lvl="1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	‘H’:{‘D’:90,‘E’:40,‘G’:40,‘I’:10},</a:t>
            </a:r>
          </a:p>
          <a:p>
            <a:pPr marL="457200" lvl="1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	‘I’:{‘E’:50,‘H’:10}</a:t>
            </a:r>
          </a:p>
          <a:p>
            <a:pPr marL="457200" lvl="1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7639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20E94B-27F2-32DC-F011-59E3654CDB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E5C076-919C-226A-6CFE-7524609CA5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0668000" cy="1186542"/>
          </a:xfrm>
        </p:spPr>
        <p:txBody>
          <a:bodyPr>
            <a:normAutofit/>
          </a:bodyPr>
          <a:lstStyle/>
          <a:p>
            <a:pPr algn="l"/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目标设计：结果预示和功能介绍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143D709-0959-3F94-A7DE-D6896102C7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1338943"/>
            <a:ext cx="12300857" cy="60198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结果预示：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008E35B-C9F4-32B7-7CE6-D8334813D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28" y="1894114"/>
            <a:ext cx="10755085" cy="447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71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94FFE3-3D9F-8284-8C32-CB5319AB0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39AAF3-2A38-AD0A-91A7-640D09F437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0668000" cy="1186542"/>
          </a:xfrm>
        </p:spPr>
        <p:txBody>
          <a:bodyPr>
            <a:normAutofit/>
          </a:bodyPr>
          <a:lstStyle/>
          <a:p>
            <a:pPr algn="l"/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目标设计：结果预示和功能介绍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B3C82F-B72A-8217-F778-7945698248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1338943"/>
            <a:ext cx="12300857" cy="60198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功能介绍：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如上一个幻灯片中展示可见，从上到下依次展示从起点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到终点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会经过的所有可能的路径，可以看到有很多种情况。如倒数第四行到倒数第二行嗬倒数第一行的结果，虽然倒数第二行展示的所经路线更短，但考虑到堵车指数越低越好，因此倒数第一行的路线才是最佳路线。具体路线图在下一页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3726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EE0047-0857-F002-C458-1E4C6941A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829" y="365125"/>
            <a:ext cx="11146971" cy="1325563"/>
          </a:xfrm>
        </p:spPr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功能介绍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B2BE0ED-70A6-EC30-6743-51B518188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115" y="1578429"/>
            <a:ext cx="8044542" cy="459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092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9886</TotalTime>
  <Words>3111</Words>
  <Application>Microsoft Office PowerPoint</Application>
  <PresentationFormat>宽屏</PresentationFormat>
  <Paragraphs>291</Paragraphs>
  <Slides>36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1" baseType="lpstr">
      <vt:lpstr>等线</vt:lpstr>
      <vt:lpstr>等线 Light</vt:lpstr>
      <vt:lpstr>宋体</vt:lpstr>
      <vt:lpstr>Arial</vt:lpstr>
      <vt:lpstr>Office 主题​​</vt:lpstr>
      <vt:lpstr>项目动机</vt:lpstr>
      <vt:lpstr>项目目标</vt:lpstr>
      <vt:lpstr>项目环境</vt:lpstr>
      <vt:lpstr>设计目标</vt:lpstr>
      <vt:lpstr>表格理论</vt:lpstr>
      <vt:lpstr>已知背景和BFS演示</vt:lpstr>
      <vt:lpstr>目标设计：结果预示和功能介绍</vt:lpstr>
      <vt:lpstr>目标设计：结果预示和功能介绍</vt:lpstr>
      <vt:lpstr>功能介绍</vt:lpstr>
      <vt:lpstr>导航</vt:lpstr>
      <vt:lpstr>导航</vt:lpstr>
      <vt:lpstr>地图可视化</vt:lpstr>
      <vt:lpstr>地图可视化</vt:lpstr>
      <vt:lpstr>地图可视化</vt:lpstr>
      <vt:lpstr>地图可视化</vt:lpstr>
      <vt:lpstr>地图可视化</vt:lpstr>
      <vt:lpstr>地图可视化</vt:lpstr>
      <vt:lpstr>地图可视化</vt:lpstr>
      <vt:lpstr>地图可视化</vt:lpstr>
      <vt:lpstr>地图抽象化</vt:lpstr>
      <vt:lpstr>地图抽象化</vt:lpstr>
      <vt:lpstr>地图抽象化</vt:lpstr>
      <vt:lpstr>地图抽象化</vt:lpstr>
      <vt:lpstr>地图抽象化</vt:lpstr>
      <vt:lpstr>地图抽象化</vt:lpstr>
      <vt:lpstr>地图抽象化</vt:lpstr>
      <vt:lpstr>地图抽象化</vt:lpstr>
      <vt:lpstr>地图抽象化</vt:lpstr>
      <vt:lpstr>地图抽象化</vt:lpstr>
      <vt:lpstr>地图抽象化</vt:lpstr>
      <vt:lpstr>地图抽象化最终效果</vt:lpstr>
      <vt:lpstr>总结</vt:lpstr>
      <vt:lpstr>难点与重点</vt:lpstr>
      <vt:lpstr>感受</vt:lpstr>
      <vt:lpstr>Dijkstra算法</vt:lpstr>
      <vt:lpstr>A*算法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园 田</dc:creator>
  <cp:lastModifiedBy>园 田</cp:lastModifiedBy>
  <cp:revision>6</cp:revision>
  <dcterms:created xsi:type="dcterms:W3CDTF">2025-08-18T07:29:36Z</dcterms:created>
  <dcterms:modified xsi:type="dcterms:W3CDTF">2025-08-26T08:14:13Z</dcterms:modified>
</cp:coreProperties>
</file>

<file path=docProps/thumbnail.jpeg>
</file>